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handoutMasterIdLst>
    <p:handoutMasterId r:id="rId30"/>
  </p:handoutMasterIdLst>
  <p:sldIdLst>
    <p:sldId id="263" r:id="rId2"/>
    <p:sldId id="258" r:id="rId3"/>
    <p:sldId id="256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BBD12-F34D-46F0-B935-0F9B0C509EB9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9B9C3-731E-499C-995F-03C067E65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02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F01-FC59-45B8-ABB3-C77B1B10352E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F5B0-ADD9-4D4B-9C56-F0ABA818D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2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F01-FC59-45B8-ABB3-C77B1B10352E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F5B0-ADD9-4D4B-9C56-F0ABA818D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6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F01-FC59-45B8-ABB3-C77B1B10352E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F5B0-ADD9-4D4B-9C56-F0ABA818D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5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F01-FC59-45B8-ABB3-C77B1B10352E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F5B0-ADD9-4D4B-9C56-F0ABA818D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F01-FC59-45B8-ABB3-C77B1B10352E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F5B0-ADD9-4D4B-9C56-F0ABA818D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06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F01-FC59-45B8-ABB3-C77B1B10352E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F5B0-ADD9-4D4B-9C56-F0ABA818D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7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F01-FC59-45B8-ABB3-C77B1B10352E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F5B0-ADD9-4D4B-9C56-F0ABA818D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9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F01-FC59-45B8-ABB3-C77B1B10352E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F5B0-ADD9-4D4B-9C56-F0ABA818D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00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F01-FC59-45B8-ABB3-C77B1B10352E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F5B0-ADD9-4D4B-9C56-F0ABA818D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42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F01-FC59-45B8-ABB3-C77B1B10352E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F5B0-ADD9-4D4B-9C56-F0ABA818D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19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7F01-FC59-45B8-ABB3-C77B1B10352E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F5B0-ADD9-4D4B-9C56-F0ABA818D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9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7F01-FC59-45B8-ABB3-C77B1B10352E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8F5B0-ADD9-4D4B-9C56-F0ABA818D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2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gif"/><Relationship Id="rId7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gif"/><Relationship Id="rId7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gif"/><Relationship Id="rId7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gif"/><Relationship Id="rId7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gif"/><Relationship Id="rId7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gif"/><Relationship Id="rId7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5.xml"/><Relationship Id="rId18" Type="http://schemas.openxmlformats.org/officeDocument/2006/relationships/slide" Target="slide6.xml"/><Relationship Id="rId26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23.xml"/><Relationship Id="rId12" Type="http://schemas.openxmlformats.org/officeDocument/2006/relationships/slide" Target="slide24.xml"/><Relationship Id="rId17" Type="http://schemas.openxmlformats.org/officeDocument/2006/relationships/slide" Target="slide25.xml"/><Relationship Id="rId25" Type="http://schemas.openxmlformats.org/officeDocument/2006/relationships/slide" Target="slide17.xml"/><Relationship Id="rId2" Type="http://schemas.openxmlformats.org/officeDocument/2006/relationships/image" Target="../media/image3.gif"/><Relationship Id="rId16" Type="http://schemas.openxmlformats.org/officeDocument/2006/relationships/slide" Target="slide20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19.xml"/><Relationship Id="rId24" Type="http://schemas.openxmlformats.org/officeDocument/2006/relationships/slide" Target="slide12.xml"/><Relationship Id="rId5" Type="http://schemas.openxmlformats.org/officeDocument/2006/relationships/slide" Target="slide13.xml"/><Relationship Id="rId15" Type="http://schemas.openxmlformats.org/officeDocument/2006/relationships/slide" Target="slide15.xml"/><Relationship Id="rId23" Type="http://schemas.openxmlformats.org/officeDocument/2006/relationships/slide" Target="slide7.xml"/><Relationship Id="rId10" Type="http://schemas.openxmlformats.org/officeDocument/2006/relationships/slide" Target="slide14.xml"/><Relationship Id="rId19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slide" Target="slide9.xml"/><Relationship Id="rId14" Type="http://schemas.openxmlformats.org/officeDocument/2006/relationships/slide" Target="slide10.xml"/><Relationship Id="rId22" Type="http://schemas.openxmlformats.org/officeDocument/2006/relationships/slide" Target="slide26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gif"/><Relationship Id="rId7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gif"/><Relationship Id="rId7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gif"/><Relationship Id="rId7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slide" Target="slide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gif"/><Relationship Id="rId7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3489" y="2739538"/>
            <a:ext cx="8486619" cy="23083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7200" b="1" dirty="0" smtClean="0">
                <a:ln/>
                <a:solidFill>
                  <a:srgbClr val="FFFF00"/>
                </a:solidFill>
                <a:latin typeface="Lucida Calligraphy" panose="03010101010101010101" pitchFamily="66" charset="0"/>
              </a:rPr>
              <a:t>Jeopardy</a:t>
            </a:r>
          </a:p>
          <a:p>
            <a:pPr algn="ctr"/>
            <a:r>
              <a:rPr lang="ro-RO" sz="7200" b="1" dirty="0" smtClean="0">
                <a:ln/>
                <a:solidFill>
                  <a:srgbClr val="FFFF00"/>
                </a:solidFill>
                <a:latin typeface="Lucida Calligraphy" panose="03010101010101010101" pitchFamily="66" charset="0"/>
              </a:rPr>
              <a:t>Sisteme de calcul</a:t>
            </a:r>
            <a:endParaRPr lang="en-US" sz="7200" b="1" dirty="0">
              <a:ln/>
              <a:solidFill>
                <a:srgbClr val="FFFF0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049" y="4512986"/>
            <a:ext cx="2991915" cy="234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0" y="67039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Ce tip de calculator credeți ca </a:t>
            </a:r>
            <a:r>
              <a:rPr lang="ro-RO" sz="3200" b="1" dirty="0" smtClean="0">
                <a:ln/>
                <a:solidFill>
                  <a:srgbClr val="E6AF00"/>
                </a:solidFill>
              </a:rPr>
              <a:t>se utilizează la NASA</a:t>
            </a:r>
            <a:r>
              <a:rPr lang="ro-RO" sz="3200" b="1" dirty="0">
                <a:ln/>
                <a:solidFill>
                  <a:srgbClr val="E6AF00"/>
                </a:solidFill>
              </a:rPr>
              <a:t>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3429" y="2218877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Supercalculatoare;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3429" y="2759860"/>
            <a:ext cx="400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Mainframe;</a:t>
            </a:r>
          </a:p>
          <a:p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3429" y="3340555"/>
            <a:ext cx="428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Microcalculatoare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8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4743635" y="255501"/>
            <a:ext cx="7020005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ro-RO" sz="3200" b="1" dirty="0">
                <a:ln/>
                <a:solidFill>
                  <a:srgbClr val="E6AF00"/>
                </a:solidFill>
              </a:rPr>
              <a:t>Mama ta este țesătoare într-o fabrică mare. Conducerea a luat hotărârea să le ușureze munca și a cumpărat calculatoare pentru războaiele de țesut. Ce tip de calculator este necesar?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1802" y="3504417"/>
            <a:ext cx="5293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1700" lvl="4" indent="-342900">
              <a:buAutoNum type="alphaLcParenR"/>
            </a:pPr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Microcalculator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</a:p>
          <a:p>
            <a:pPr marL="342900" indent="-342900">
              <a:buAutoNum type="alphaLcParenR"/>
            </a:pP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175097"/>
            <a:ext cx="471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</a:t>
            </a:r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Minicalculator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845777"/>
            <a:ext cx="423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Calculatoare principale.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71886" y="304800"/>
            <a:ext cx="625565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3200" b="1" dirty="0">
                <a:ln/>
                <a:solidFill>
                  <a:srgbClr val="E6AF00"/>
                </a:solidFill>
              </a:rPr>
              <a:t>Cine a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fost</a:t>
            </a:r>
            <a:r>
              <a:rPr lang="en-GB" sz="3200" b="1" dirty="0">
                <a:ln/>
                <a:solidFill>
                  <a:srgbClr val="E6AF00"/>
                </a:solidFill>
              </a:rPr>
              <a:t>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cel</a:t>
            </a:r>
            <a:r>
              <a:rPr lang="en-GB" sz="3200" b="1" dirty="0">
                <a:ln/>
                <a:solidFill>
                  <a:srgbClr val="E6AF00"/>
                </a:solidFill>
              </a:rPr>
              <a:t>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dintâi</a:t>
            </a:r>
            <a:r>
              <a:rPr lang="en-GB" sz="3200" b="1" dirty="0">
                <a:ln/>
                <a:solidFill>
                  <a:srgbClr val="E6AF00"/>
                </a:solidFill>
              </a:rPr>
              <a:t> care a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imaginat</a:t>
            </a:r>
            <a:r>
              <a:rPr lang="en-GB" sz="3200" b="1" dirty="0">
                <a:ln/>
                <a:solidFill>
                  <a:srgbClr val="E6AF00"/>
                </a:solidFill>
              </a:rPr>
              <a:t> o 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mașină</a:t>
            </a:r>
            <a:r>
              <a:rPr lang="en-GB" sz="3200" b="1" dirty="0">
                <a:ln/>
                <a:solidFill>
                  <a:srgbClr val="E6AF00"/>
                </a:solidFill>
              </a:rPr>
              <a:t> de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calculat</a:t>
            </a:r>
            <a:r>
              <a:rPr lang="en-GB" sz="3200" b="1" dirty="0">
                <a:ln/>
                <a:solidFill>
                  <a:srgbClr val="E6AF00"/>
                </a:solidFill>
              </a:rPr>
              <a:t>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programabilă</a:t>
            </a:r>
            <a:r>
              <a:rPr lang="en-GB" sz="3200" b="1" dirty="0">
                <a:ln/>
                <a:solidFill>
                  <a:srgbClr val="E6AF00"/>
                </a:solidFill>
              </a:rPr>
              <a:t>,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asemănătoare</a:t>
            </a:r>
            <a:r>
              <a:rPr lang="en-GB" sz="3200" b="1" dirty="0">
                <a:ln/>
                <a:solidFill>
                  <a:srgbClr val="E6AF00"/>
                </a:solidFill>
              </a:rPr>
              <a:t> 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computerelor</a:t>
            </a:r>
            <a:r>
              <a:rPr lang="en-GB" sz="3200" b="1" dirty="0">
                <a:ln/>
                <a:solidFill>
                  <a:srgbClr val="E6AF00"/>
                </a:solidFill>
              </a:rPr>
              <a:t> din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ziua</a:t>
            </a:r>
            <a:r>
              <a:rPr lang="en-GB" sz="3200" b="1" dirty="0">
                <a:ln/>
                <a:solidFill>
                  <a:srgbClr val="E6AF00"/>
                </a:solidFill>
              </a:rPr>
              <a:t> de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azi</a:t>
            </a:r>
            <a:r>
              <a:rPr lang="en-GB" sz="3200" b="1" dirty="0">
                <a:ln/>
                <a:solidFill>
                  <a:srgbClr val="E6AF0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4686" y="3163807"/>
            <a:ext cx="516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Blaise Pascal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4686" y="3739285"/>
            <a:ext cx="52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Charles Babbage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4686" y="4314763"/>
            <a:ext cx="441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Steve Jobs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0630" y="280045"/>
            <a:ext cx="640079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3200" b="1" dirty="0">
                <a:ln/>
                <a:solidFill>
                  <a:srgbClr val="E6AF00"/>
                </a:solidFill>
              </a:rPr>
              <a:t>Este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denumit</a:t>
            </a:r>
            <a:r>
              <a:rPr lang="ro-RO" sz="3200" b="1" dirty="0">
                <a:ln/>
                <a:solidFill>
                  <a:srgbClr val="E6AF00"/>
                </a:solidFill>
              </a:rPr>
              <a:t>ă </a:t>
            </a:r>
            <a:r>
              <a:rPr lang="ro-RO" sz="3200" b="1" dirty="0" smtClean="0">
                <a:ln/>
                <a:solidFill>
                  <a:srgbClr val="E6AF00"/>
                </a:solidFill>
              </a:rPr>
              <a:t>”coloana vertebrală” a calculatorului?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4400" y="1886857"/>
            <a:ext cx="455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</a:t>
            </a:r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Sursa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381" y="2510827"/>
            <a:ext cx="477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Placa de bază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4400" y="3064744"/>
            <a:ext cx="50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Harddiskul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5762171" y="575983"/>
            <a:ext cx="611051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Care sunt principalele componente ale sistemului de calcul?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235201"/>
            <a:ext cx="571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Microprocesorul și harddiskul;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945042"/>
            <a:ext cx="580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Hardware și software;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606456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Memoria și Unitatea Centrală de Procesare.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5602514" y="1045029"/>
            <a:ext cx="554445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Unde se efectuează operațiile specificate prin instrucțiuni?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914" y="2307771"/>
            <a:ext cx="589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Memoria internă;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914" y="2927206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Unitatea de comandă șicontrol ( UCC )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914" y="3546641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Unitatea Aritmetică și Logică ( UAL ).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0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36343" y="575983"/>
            <a:ext cx="542834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Care este memoria permanentă a calculatorului?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4400" y="1857829"/>
            <a:ext cx="499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Memoria RAM;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381" y="2554950"/>
            <a:ext cx="5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Memoria ROM;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4400" y="3221243"/>
            <a:ext cx="537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Memoria cache.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5602514" y="457262"/>
            <a:ext cx="537028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Care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este</a:t>
            </a:r>
            <a:r>
              <a:rPr lang="en-GB" sz="3200" b="1" dirty="0">
                <a:ln/>
                <a:solidFill>
                  <a:srgbClr val="E6AF00"/>
                </a:solidFill>
              </a:rPr>
              <a:t>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unitatea</a:t>
            </a:r>
            <a:r>
              <a:rPr lang="en-GB" sz="3200" b="1" dirty="0">
                <a:ln/>
                <a:solidFill>
                  <a:srgbClr val="E6AF00"/>
                </a:solidFill>
              </a:rPr>
              <a:t> de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măsură</a:t>
            </a:r>
            <a:r>
              <a:rPr lang="en-GB" sz="3200" b="1" dirty="0">
                <a:ln/>
                <a:solidFill>
                  <a:srgbClr val="E6AF00"/>
                </a:solidFill>
              </a:rPr>
              <a:t>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pentru</a:t>
            </a:r>
            <a:r>
              <a:rPr lang="en-GB" sz="3200" b="1" dirty="0">
                <a:ln/>
                <a:solidFill>
                  <a:srgbClr val="E6AF00"/>
                </a:solidFill>
              </a:rPr>
              <a:t>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cantitatea</a:t>
            </a:r>
            <a:r>
              <a:rPr lang="en-GB" sz="3200" b="1" dirty="0">
                <a:ln/>
                <a:solidFill>
                  <a:srgbClr val="E6AF00"/>
                </a:solidFill>
              </a:rPr>
              <a:t> de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informație</a:t>
            </a:r>
            <a:r>
              <a:rPr lang="ro-RO" sz="3200" b="1" dirty="0">
                <a:ln/>
                <a:solidFill>
                  <a:srgbClr val="E6AF00"/>
                </a:solidFill>
              </a:rPr>
              <a:t>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4716" y="2257638"/>
            <a:ext cx="512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byte;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4716" y="2789486"/>
            <a:ext cx="525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bit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5943" y="3363519"/>
            <a:ext cx="564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octet.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0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5086" y="580571"/>
            <a:ext cx="605245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Care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este</a:t>
            </a:r>
            <a:r>
              <a:rPr lang="en-GB" sz="3200" b="1" dirty="0">
                <a:ln/>
                <a:solidFill>
                  <a:srgbClr val="E6AF00"/>
                </a:solidFill>
              </a:rPr>
              <a:t>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principalul</a:t>
            </a:r>
            <a:r>
              <a:rPr lang="en-GB" sz="3200" b="1" dirty="0">
                <a:ln/>
                <a:solidFill>
                  <a:srgbClr val="E6AF00"/>
                </a:solidFill>
              </a:rPr>
              <a:t>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mijloc</a:t>
            </a:r>
            <a:r>
              <a:rPr lang="en-GB" sz="3200" b="1" dirty="0">
                <a:ln/>
                <a:solidFill>
                  <a:srgbClr val="E6AF00"/>
                </a:solidFill>
              </a:rPr>
              <a:t> de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stocare</a:t>
            </a:r>
            <a:r>
              <a:rPr lang="en-GB" sz="3200" b="1" dirty="0">
                <a:ln/>
                <a:solidFill>
                  <a:srgbClr val="E6AF00"/>
                </a:solidFill>
              </a:rPr>
              <a:t> a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datelor</a:t>
            </a:r>
            <a:r>
              <a:rPr lang="en-GB" sz="3200" b="1" dirty="0">
                <a:ln/>
                <a:solidFill>
                  <a:srgbClr val="E6AF00"/>
                </a:solidFill>
              </a:rPr>
              <a:t>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si</a:t>
            </a:r>
            <a:r>
              <a:rPr lang="en-GB" sz="3200" b="1" dirty="0">
                <a:ln/>
                <a:solidFill>
                  <a:srgbClr val="E6AF00"/>
                </a:solidFill>
              </a:rPr>
              <a:t>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programelor</a:t>
            </a:r>
            <a:r>
              <a:rPr lang="ro-RO" sz="3200" b="1" dirty="0">
                <a:ln/>
                <a:solidFill>
                  <a:srgbClr val="E6AF00"/>
                </a:solidFill>
              </a:rPr>
              <a:t>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0229" y="1964433"/>
            <a:ext cx="503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</a:t>
            </a:r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DVD (Digital Video Disk)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0229" y="2732742"/>
            <a:ext cx="50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</a:t>
            </a:r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HDD (Hard Disk Drive)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0229" y="3501051"/>
            <a:ext cx="516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Memory stick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1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0" y="575983"/>
            <a:ext cx="525417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Care sunt dispozitivele de stocare optice?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1657" y="1897040"/>
            <a:ext cx="49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HDD, CD, DVD;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6123" y="2470488"/>
            <a:ext cx="49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CD, DVD, Discul Blu-ray;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1657" y="3105743"/>
            <a:ext cx="525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CD, card de memorie, memory stick;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5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12" y="1741714"/>
            <a:ext cx="3839612" cy="4886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296" y="309832"/>
            <a:ext cx="1741716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tx2">
                    <a:lumMod val="50000"/>
                  </a:schemeClr>
                </a:solidFill>
              </a:rPr>
              <a:t>Poziția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2">
                    <a:lumMod val="50000"/>
                  </a:schemeClr>
                </a:solidFill>
              </a:rPr>
              <a:t>corectă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en-GB" sz="2000" b="1" dirty="0" err="1">
                <a:solidFill>
                  <a:schemeClr val="tx2">
                    <a:lumMod val="50000"/>
                  </a:schemeClr>
                </a:solidFill>
              </a:rPr>
              <a:t>corpului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</a:rPr>
              <a:t> la calculator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2599" y="314864"/>
            <a:ext cx="1741716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 err="1">
                <a:solidFill>
                  <a:schemeClr val="tx2">
                    <a:lumMod val="50000"/>
                  </a:schemeClr>
                </a:solidFill>
              </a:rPr>
              <a:t>Tipuri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GB" sz="2000" b="1" dirty="0" err="1">
                <a:solidFill>
                  <a:schemeClr val="tx2">
                    <a:lumMod val="50000"/>
                  </a:schemeClr>
                </a:solidFill>
              </a:rPr>
              <a:t>calculatoare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62206" y="309829"/>
            <a:ext cx="1741716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tx2">
                    <a:lumMod val="50000"/>
                  </a:schemeClr>
                </a:solidFill>
              </a:rPr>
              <a:t>Structura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2">
                    <a:lumMod val="50000"/>
                  </a:schemeClr>
                </a:solidFill>
              </a:rPr>
              <a:t>și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2">
                    <a:lumMod val="50000"/>
                  </a:schemeClr>
                </a:solidFill>
              </a:rPr>
              <a:t>funcționarea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tx2">
                    <a:lumMod val="50000"/>
                  </a:schemeClr>
                </a:solidFill>
              </a:rPr>
              <a:t>calculatorului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3674" y="309830"/>
            <a:ext cx="1741716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tx2">
                    <a:lumMod val="50000"/>
                  </a:schemeClr>
                </a:solidFill>
              </a:rPr>
              <a:t>Dispozitivele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GB" sz="2000" b="1" dirty="0" err="1">
                <a:solidFill>
                  <a:schemeClr val="tx2">
                    <a:lumMod val="50000"/>
                  </a:schemeClr>
                </a:solidFill>
              </a:rPr>
              <a:t>stocare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en-GB" sz="2000" b="1" dirty="0" err="1">
                <a:solidFill>
                  <a:schemeClr val="tx2">
                    <a:lumMod val="50000"/>
                  </a:schemeClr>
                </a:solidFill>
              </a:rPr>
              <a:t>informațiilor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5142" y="309829"/>
            <a:ext cx="1741716" cy="101566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tx2">
                    <a:lumMod val="50000"/>
                  </a:schemeClr>
                </a:solidFill>
              </a:rPr>
              <a:t>Dispozitivele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tx2">
                    <a:lumMod val="50000"/>
                  </a:schemeClr>
                </a:solidFill>
              </a:rPr>
              <a:t>periferice</a:t>
            </a:r>
            <a:endParaRPr lang="en-GB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11" y="1485149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100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9514" y="1485148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 action="ppaction://hlinksldjump"/>
              </a:rPr>
              <a:t>100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1817" y="1485148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 action="ppaction://hlinksldjump"/>
              </a:rPr>
              <a:t>100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0589" y="1485148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 action="ppaction://hlinksldjump"/>
              </a:rPr>
              <a:t>100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7600" y="1485147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 action="ppaction://hlinksldjump"/>
              </a:rPr>
              <a:t>100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422" y="2363263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 action="ppaction://hlinksldjump"/>
              </a:rPr>
              <a:t>200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0194" y="2363262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 action="ppaction://hlinksldjump"/>
              </a:rPr>
              <a:t>200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9121" y="2367615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 action="ppaction://hlinksldjump"/>
              </a:rPr>
              <a:t>200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0589" y="2363261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 action="ppaction://hlinksldjump"/>
              </a:rPr>
              <a:t>200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4904" y="2409200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2" action="ppaction://hlinksldjump"/>
              </a:rPr>
              <a:t>200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091" y="3241377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3" action="ppaction://hlinksldjump"/>
              </a:rPr>
              <a:t>300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2018" y="3246601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4" action="ppaction://hlinksldjump"/>
              </a:rPr>
              <a:t>300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6425" y="3238471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5" action="ppaction://hlinksldjump"/>
              </a:rPr>
              <a:t>300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48632" y="3238470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6" action="ppaction://hlinksldjump"/>
              </a:rPr>
              <a:t>300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68143" y="3333253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7" action="ppaction://hlinksldjump"/>
              </a:rPr>
              <a:t>300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6021" y="4185103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8" action="ppaction://hlinksldjump"/>
              </a:rPr>
              <a:t>400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05924" y="4199056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9" action="ppaction://hlinksldjump"/>
              </a:rPr>
              <a:t>400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4468" y="4197012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0" action="ppaction://hlinksldjump"/>
              </a:rPr>
              <a:t>400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43006" y="4185102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1" action="ppaction://hlinksldjump"/>
              </a:rPr>
              <a:t>400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69587" y="4197011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2" action="ppaction://hlinksldjump"/>
              </a:rPr>
              <a:t>400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927" y="4997605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3" action="ppaction://hlinksldjump"/>
              </a:rPr>
              <a:t>500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58581" y="4995322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4" action="ppaction://hlinksldjump"/>
              </a:rPr>
              <a:t>500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00446" y="4991794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5" action="ppaction://hlinksldjump"/>
              </a:rPr>
              <a:t>500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45182" y="5025471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6" action="ppaction://hlinksldjump"/>
              </a:rPr>
              <a:t>500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58830" y="5017353"/>
            <a:ext cx="140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7" action="ppaction://hlinksldjump"/>
              </a:rPr>
              <a:t>500</a:t>
            </a:r>
            <a:endParaRPr lang="en-GB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93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0236" y="332754"/>
            <a:ext cx="6358964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Care tip de suport de  memorare externă este cel mai potrivit pentru a muta de pe un calculator pe altul 100 GB de date?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5805" y="2613604"/>
            <a:ext cx="596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DVD;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5805" y="3215881"/>
            <a:ext cx="615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Memory stick;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1329" y="3778014"/>
            <a:ext cx="492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HDD.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5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5020236" y="238730"/>
            <a:ext cx="6460564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Ordonați descrescător, din punct de vedere a capacității de memorare, următoarele dispozitive de stocare a datelor: CD, Blue-ray, dischetă, DVD.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7371" y="289336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dischetă, DVD, CD, Blue-ray;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7371" y="3510166"/>
            <a:ext cx="494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Blue-ray, CD, DVD, dischetă;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7371" y="4102693"/>
            <a:ext cx="47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Blu-ray, DVD, CD, dischetă.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5020236" y="575983"/>
            <a:ext cx="654765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Ideal pentru extinderea memoriei standard pentru telefoanele mobile, tablete, camere video :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6057" y="2805656"/>
            <a:ext cx="509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Card de memorie cu port USB;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6057" y="3470517"/>
            <a:ext cx="483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Card de memorie;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6057" y="4123366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Cablu de date.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8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38057" y="575983"/>
            <a:ext cx="596537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Care din următoarele dispozitive are un rol asemănător cu al unui mause?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8840" y="2369333"/>
            <a:ext cx="538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trackball;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8840" y="3049796"/>
            <a:ext cx="534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touchpad;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8840" y="3704509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joystick.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5892800" y="575983"/>
            <a:ext cx="576217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Care din următoarele dispozitive sunt de intrare?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4457" y="1973943"/>
            <a:ext cx="513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mause, monitor, tastatură;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457" y="2727759"/>
            <a:ext cx="554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b)microfon, 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imprimantă,difuzor;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4457" y="3510166"/>
            <a:ext cx="576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tastatura, tableta grafică, scanerul.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3771" y="740229"/>
            <a:ext cx="544285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Care este dispozitivul de intrare fără de care nu ai putea utiliza calculatorul?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6061" y="2454533"/>
            <a:ext cx="509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tastatura;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6061" y="3078178"/>
            <a:ext cx="55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scanerul;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3643" y="3718980"/>
            <a:ext cx="560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</a:t>
            </a:r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mause-ul.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1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sp>
        <p:nvSpPr>
          <p:cNvPr id="6" name="Rectangle 5"/>
          <p:cNvSpPr/>
          <p:nvPr/>
        </p:nvSpPr>
        <p:spPr>
          <a:xfrm>
            <a:off x="5515600" y="733362"/>
            <a:ext cx="5805371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Care din următoarele dispozitive </a:t>
            </a:r>
            <a:endParaRPr lang="ro-RO" sz="3200" b="1" dirty="0" smtClean="0">
              <a:ln/>
              <a:solidFill>
                <a:srgbClr val="E6AF00"/>
              </a:solidFill>
            </a:endParaRPr>
          </a:p>
          <a:p>
            <a:pPr algn="ctr"/>
            <a:r>
              <a:rPr lang="ro-RO" sz="3200" b="1" dirty="0" smtClean="0">
                <a:ln/>
                <a:solidFill>
                  <a:srgbClr val="E6AF00"/>
                </a:solidFill>
              </a:rPr>
              <a:t>sunt </a:t>
            </a:r>
            <a:r>
              <a:rPr lang="ro-RO" sz="3200" b="1" dirty="0">
                <a:ln/>
                <a:solidFill>
                  <a:srgbClr val="E6AF00"/>
                </a:solidFill>
              </a:rPr>
              <a:t>de ieșire?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7029" y="2242273"/>
            <a:ext cx="580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monitorul, scanerul, difuzorul;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7029" y="2938529"/>
            <a:ext cx="537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monitorul, imprimanta, microfonul;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7030" y="3651649"/>
            <a:ext cx="53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monitorul, imprimanta difuzorul.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5805714" y="696686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o-RO" sz="3200" b="1" dirty="0">
                <a:ln/>
                <a:solidFill>
                  <a:srgbClr val="E6AF00"/>
                </a:solidFill>
              </a:rPr>
              <a:t>Ce este un pixel?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7371" y="2062363"/>
            <a:ext cx="583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Cel mai mic element al unei imagini electronice.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7371" y="3077029"/>
            <a:ext cx="583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Cel mai mic component al calculatorului.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7371" y="3744686"/>
            <a:ext cx="513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Unitate de măsură a informației.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271" y="4477141"/>
            <a:ext cx="95877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Ciribasa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Gabriel</a:t>
            </a:r>
            <a:r>
              <a:rPr lang="ro-RO" sz="2400" b="1" dirty="0" smtClean="0">
                <a:solidFill>
                  <a:srgbClr val="0070C0"/>
                </a:solidFill>
              </a:rPr>
              <a:t> - </a:t>
            </a:r>
            <a:r>
              <a:rPr lang="en-US" sz="2400" b="1" dirty="0" err="1">
                <a:solidFill>
                  <a:srgbClr val="0070C0"/>
                </a:solidFill>
              </a:rPr>
              <a:t>Școala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Gimnaziala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Vulturu</a:t>
            </a:r>
            <a:endParaRPr lang="ro-RO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err="1">
                <a:solidFill>
                  <a:srgbClr val="0070C0"/>
                </a:solidFill>
              </a:rPr>
              <a:t>Titu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Ion</a:t>
            </a:r>
            <a:r>
              <a:rPr lang="ro-RO" sz="2400" b="1" dirty="0" smtClean="0">
                <a:solidFill>
                  <a:srgbClr val="0070C0"/>
                </a:solidFill>
              </a:rPr>
              <a:t> - </a:t>
            </a:r>
            <a:r>
              <a:rPr lang="en-US" sz="2400" b="1" dirty="0" err="1">
                <a:solidFill>
                  <a:srgbClr val="0070C0"/>
                </a:solidFill>
              </a:rPr>
              <a:t>Colegiul</a:t>
            </a:r>
            <a:r>
              <a:rPr lang="en-US" sz="2400" b="1" dirty="0">
                <a:solidFill>
                  <a:srgbClr val="0070C0"/>
                </a:solidFill>
              </a:rPr>
              <a:t> National "Al. I. </a:t>
            </a:r>
            <a:r>
              <a:rPr lang="en-US" sz="2400" b="1" dirty="0" err="1">
                <a:solidFill>
                  <a:srgbClr val="0070C0"/>
                </a:solidFill>
              </a:rPr>
              <a:t>Cuza</a:t>
            </a:r>
            <a:r>
              <a:rPr lang="en-US" sz="2400" b="1" dirty="0">
                <a:solidFill>
                  <a:srgbClr val="0070C0"/>
                </a:solidFill>
              </a:rPr>
              <a:t>" </a:t>
            </a:r>
            <a:r>
              <a:rPr lang="en-US" sz="2400" b="1" dirty="0" smtClean="0">
                <a:solidFill>
                  <a:srgbClr val="0070C0"/>
                </a:solidFill>
              </a:rPr>
              <a:t>Focsani</a:t>
            </a:r>
            <a:endParaRPr lang="ro-RO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err="1">
                <a:solidFill>
                  <a:srgbClr val="0070C0"/>
                </a:solidFill>
              </a:rPr>
              <a:t>Ciovarta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Lucian</a:t>
            </a:r>
            <a:r>
              <a:rPr lang="ro-RO" sz="2400" b="1" dirty="0" smtClean="0">
                <a:solidFill>
                  <a:srgbClr val="0070C0"/>
                </a:solidFill>
              </a:rPr>
              <a:t> - </a:t>
            </a:r>
            <a:r>
              <a:rPr lang="en-US" sz="2400" b="1" dirty="0" err="1">
                <a:solidFill>
                  <a:srgbClr val="0070C0"/>
                </a:solidFill>
              </a:rPr>
              <a:t>Colegiul</a:t>
            </a:r>
            <a:r>
              <a:rPr lang="en-US" sz="2400" b="1" dirty="0">
                <a:solidFill>
                  <a:srgbClr val="0070C0"/>
                </a:solidFill>
              </a:rPr>
              <a:t> National "Al. I. </a:t>
            </a:r>
            <a:r>
              <a:rPr lang="en-US" sz="2400" b="1" dirty="0" err="1" smtClean="0">
                <a:solidFill>
                  <a:srgbClr val="0070C0"/>
                </a:solidFill>
              </a:rPr>
              <a:t>Cuza</a:t>
            </a:r>
            <a:r>
              <a:rPr lang="en-US" sz="2400" b="1" dirty="0" smtClean="0">
                <a:solidFill>
                  <a:srgbClr val="0070C0"/>
                </a:solidFill>
              </a:rPr>
              <a:t>„</a:t>
            </a:r>
            <a:r>
              <a:rPr lang="ro-RO" sz="2400" b="1" dirty="0" smtClean="0">
                <a:solidFill>
                  <a:srgbClr val="0070C0"/>
                </a:solidFill>
              </a:rPr>
              <a:t>- </a:t>
            </a:r>
            <a:r>
              <a:rPr lang="en-US" sz="2400" b="1" dirty="0" smtClean="0">
                <a:solidFill>
                  <a:srgbClr val="0070C0"/>
                </a:solidFill>
              </a:rPr>
              <a:t> Focsani</a:t>
            </a:r>
            <a:endParaRPr lang="ro-RO" sz="2400" b="1" dirty="0" smtClean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Lazar </a:t>
            </a:r>
            <a:r>
              <a:rPr lang="en-US" sz="2400" b="1" dirty="0" smtClean="0">
                <a:solidFill>
                  <a:srgbClr val="0070C0"/>
                </a:solidFill>
              </a:rPr>
              <a:t>Emil</a:t>
            </a:r>
            <a:r>
              <a:rPr lang="ro-RO" sz="2400" b="1" dirty="0" smtClean="0">
                <a:solidFill>
                  <a:srgbClr val="0070C0"/>
                </a:solidFill>
              </a:rPr>
              <a:t> - </a:t>
            </a:r>
            <a:r>
              <a:rPr lang="en-US" sz="2400" b="1" dirty="0" err="1">
                <a:solidFill>
                  <a:srgbClr val="0070C0"/>
                </a:solidFill>
              </a:rPr>
              <a:t>Școala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Gimnaziala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Chiojdeni</a:t>
            </a:r>
            <a:endParaRPr lang="ro-RO" sz="2400" b="1" dirty="0" smtClean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Iankovszky </a:t>
            </a:r>
            <a:r>
              <a:rPr lang="en-US" sz="2400" b="1" dirty="0" smtClean="0">
                <a:solidFill>
                  <a:srgbClr val="0070C0"/>
                </a:solidFill>
              </a:rPr>
              <a:t>Cristina</a:t>
            </a:r>
            <a:r>
              <a:rPr lang="ro-RO" sz="2400" b="1" dirty="0" smtClean="0">
                <a:solidFill>
                  <a:srgbClr val="0070C0"/>
                </a:solidFill>
              </a:rPr>
              <a:t> - </a:t>
            </a:r>
            <a:r>
              <a:rPr lang="en-US" sz="2400" b="1" dirty="0" err="1">
                <a:solidFill>
                  <a:srgbClr val="0070C0"/>
                </a:solidFill>
              </a:rPr>
              <a:t>Liceul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Tehnologic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ro-RO" sz="2400" b="1" dirty="0" smtClean="0">
                <a:solidFill>
                  <a:srgbClr val="0070C0"/>
                </a:solidFill>
              </a:rPr>
              <a:t>”</a:t>
            </a:r>
            <a:r>
              <a:rPr lang="en-US" sz="2400" b="1" dirty="0" err="1" smtClean="0">
                <a:solidFill>
                  <a:srgbClr val="0070C0"/>
                </a:solidFill>
              </a:rPr>
              <a:t>Eremia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Grigorescu</a:t>
            </a:r>
            <a:r>
              <a:rPr lang="ro-RO" sz="2400" b="1" dirty="0" smtClean="0">
                <a:solidFill>
                  <a:srgbClr val="0070C0"/>
                </a:solidFill>
              </a:rPr>
              <a:t>” - 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Marasesti</a:t>
            </a:r>
            <a:endParaRPr lang="ro-RO" sz="2400" b="1" dirty="0" smtClean="0">
              <a:solidFill>
                <a:srgbClr val="0070C0"/>
              </a:solidFill>
            </a:endParaRPr>
          </a:p>
          <a:p>
            <a:endParaRPr lang="ro-RO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5" y="667591"/>
            <a:ext cx="3581400" cy="3209925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5020236" y="275359"/>
            <a:ext cx="641531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D</a:t>
            </a:r>
            <a:r>
              <a:rPr lang="it-IT" sz="3200" b="1" dirty="0" smtClean="0">
                <a:ln/>
                <a:solidFill>
                  <a:srgbClr val="E6AF00"/>
                </a:solidFill>
              </a:rPr>
              <a:t>isciplina </a:t>
            </a:r>
            <a:r>
              <a:rPr lang="it-IT" sz="3200" b="1" dirty="0">
                <a:ln/>
                <a:solidFill>
                  <a:srgbClr val="E6AF00"/>
                </a:solidFill>
              </a:rPr>
              <a:t>care se ocupă cu studiul și organizarea</a:t>
            </a:r>
          </a:p>
          <a:p>
            <a:pPr algn="ctr"/>
            <a:r>
              <a:rPr lang="en-GB" sz="3200" b="1" dirty="0" err="1">
                <a:ln/>
                <a:solidFill>
                  <a:srgbClr val="E6AF00"/>
                </a:solidFill>
              </a:rPr>
              <a:t>spațiului</a:t>
            </a:r>
            <a:r>
              <a:rPr lang="en-GB" sz="3200" b="1" dirty="0">
                <a:ln/>
                <a:solidFill>
                  <a:srgbClr val="E6AF00"/>
                </a:solidFill>
              </a:rPr>
              <a:t> de </a:t>
            </a:r>
            <a:r>
              <a:rPr lang="en-GB" sz="3200" b="1" dirty="0" err="1" smtClean="0">
                <a:ln/>
                <a:solidFill>
                  <a:srgbClr val="E6AF00"/>
                </a:solidFill>
              </a:rPr>
              <a:t>lucru</a:t>
            </a:r>
            <a:r>
              <a:rPr lang="en-GB" sz="3200" b="1" dirty="0" smtClean="0">
                <a:ln/>
                <a:solidFill>
                  <a:srgbClr val="E6AF00"/>
                </a:solidFill>
              </a:rPr>
              <a:t> se </a:t>
            </a:r>
            <a:r>
              <a:rPr lang="en-GB" sz="3200" b="1" dirty="0" err="1" smtClean="0">
                <a:ln/>
                <a:solidFill>
                  <a:srgbClr val="E6AF00"/>
                </a:solidFill>
              </a:rPr>
              <a:t>nume</a:t>
            </a:r>
            <a:r>
              <a:rPr lang="ro-RO" sz="3200" b="1" dirty="0" smtClean="0">
                <a:ln/>
                <a:solidFill>
                  <a:srgbClr val="E6AF00"/>
                </a:solidFill>
              </a:rPr>
              <a:t>ș</a:t>
            </a:r>
            <a:r>
              <a:rPr lang="en-GB" sz="3200" b="1" dirty="0" err="1" smtClean="0">
                <a:ln/>
                <a:solidFill>
                  <a:srgbClr val="E6AF00"/>
                </a:solidFill>
              </a:rPr>
              <a:t>te</a:t>
            </a:r>
            <a:r>
              <a:rPr lang="ro-RO" sz="3200" b="1" dirty="0" smtClean="0">
                <a:ln/>
                <a:solidFill>
                  <a:srgbClr val="E6AF00"/>
                </a:solidFill>
              </a:rPr>
              <a:t>: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7728" y="2454066"/>
            <a:ext cx="557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Economie</a:t>
            </a:r>
            <a:endParaRPr lang="en-GB" sz="28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7728" y="3135991"/>
            <a:ext cx="545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Ergonomie</a:t>
            </a:r>
            <a:endParaRPr lang="en-GB" sz="28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7260" y="3856499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Ecologie</a:t>
            </a:r>
            <a:endParaRPr lang="en-GB" sz="28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28" y="2295361"/>
            <a:ext cx="2048739" cy="26178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64" y="3061908"/>
            <a:ext cx="2848171" cy="1663534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5196111" y="335862"/>
            <a:ext cx="63572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o-RO" sz="3200" b="1" dirty="0">
                <a:ln/>
                <a:solidFill>
                  <a:srgbClr val="E6AF00"/>
                </a:solidFill>
              </a:rPr>
              <a:t>Unde trebuie așezată tastatura?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9431" y="4391379"/>
            <a:ext cx="653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</a:t>
            </a:r>
            <a:r>
              <a:rPr lang="en-GB" sz="24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Tastatura</a:t>
            </a:r>
            <a:r>
              <a:rPr lang="en-GB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este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așezată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la o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distanță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10-15 cm de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marginea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biroului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jos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decât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monitorul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astfel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încât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cotul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fie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în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unghi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drept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431" y="2822803"/>
            <a:ext cx="653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</a:t>
            </a:r>
            <a:r>
              <a:rPr lang="en-GB" sz="24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Tastatura</a:t>
            </a:r>
            <a:r>
              <a:rPr lang="en-GB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este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așezată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la o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distanță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10-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cm de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marginea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biroului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jos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decât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monitorul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astfel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încât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cotul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fie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în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unghi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drept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9432" y="1288884"/>
            <a:ext cx="653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</a:t>
            </a:r>
            <a:r>
              <a:rPr lang="en-GB" sz="24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Tastatura</a:t>
            </a:r>
            <a:r>
              <a:rPr lang="en-GB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este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așezată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la o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distanță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10-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cm de 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colțul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biroului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jos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decât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monitorul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astfel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încât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cotul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fie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în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unghi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drept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993" y="3682626"/>
            <a:ext cx="2048739" cy="2617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50" y="4636925"/>
            <a:ext cx="2848171" cy="1663534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5399314" y="395199"/>
            <a:ext cx="60669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o-RO" sz="3200" b="1" dirty="0">
                <a:ln/>
                <a:solidFill>
                  <a:srgbClr val="E6AF00"/>
                </a:solidFill>
              </a:rPr>
              <a:t>La ce distanță se află monitorul? 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0006" y="2688973"/>
            <a:ext cx="5210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Monitorul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este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depărtat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față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ochi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astfel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încât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brațul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întins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nu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atingă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monitorul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0007" y="1429706"/>
            <a:ext cx="5210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Monitorul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este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depărtat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față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ochi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astfel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încât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brațul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întins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atingă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monitorul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0006" y="3961220"/>
            <a:ext cx="521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Monitorul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este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apropiat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față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tastatură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10 – 15 cm.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5224289" y="467177"/>
            <a:ext cx="632993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După câte timp de lucru la calculator  trebuie să iei o pauză?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4457" y="2220686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După 60 minute;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000" y="3048000"/>
            <a:ext cx="5820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Nu este nevoie de pauză;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000" y="3875314"/>
            <a:ext cx="3744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După 50 minute.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5399314" y="496186"/>
            <a:ext cx="58637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Cum procedăm pentru relaxarea ochilor?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4457" y="2046514"/>
            <a:ext cx="602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Îi </a:t>
            </a:r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închidem și îi acoperim cu podul palmei;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4457" y="2806224"/>
            <a:ext cx="6023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Ne uităm pe geam;</a:t>
            </a:r>
          </a:p>
          <a:p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457" y="3566042"/>
            <a:ext cx="539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Ochii nu trebuie relaxați.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9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5558972" y="711200"/>
            <a:ext cx="584925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3200" b="1" dirty="0" err="1">
                <a:ln/>
                <a:solidFill>
                  <a:srgbClr val="E6AF00"/>
                </a:solidFill>
              </a:rPr>
              <a:t>Microcalculatoarele</a:t>
            </a:r>
            <a:r>
              <a:rPr lang="en-GB" sz="3200" b="1" dirty="0">
                <a:ln/>
                <a:solidFill>
                  <a:srgbClr val="E6AF00"/>
                </a:solidFill>
              </a:rPr>
              <a:t>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sunt</a:t>
            </a:r>
            <a:r>
              <a:rPr lang="en-GB" sz="3200" b="1" dirty="0">
                <a:ln/>
                <a:solidFill>
                  <a:srgbClr val="E6AF00"/>
                </a:solidFill>
              </a:rPr>
              <a:t>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cunoscute</a:t>
            </a:r>
            <a:r>
              <a:rPr lang="en-GB" sz="3200" b="1" dirty="0">
                <a:ln/>
                <a:solidFill>
                  <a:srgbClr val="E6AF00"/>
                </a:solidFill>
              </a:rPr>
              <a:t> sub </a:t>
            </a:r>
            <a:r>
              <a:rPr lang="en-GB" sz="3200" b="1" dirty="0" err="1">
                <a:ln/>
                <a:solidFill>
                  <a:srgbClr val="E6AF00"/>
                </a:solidFill>
              </a:rPr>
              <a:t>denumirea</a:t>
            </a:r>
            <a:r>
              <a:rPr lang="ro-RO" sz="3200" b="1" dirty="0">
                <a:ln/>
                <a:solidFill>
                  <a:srgbClr val="E6AF00"/>
                </a:solidFill>
              </a:rPr>
              <a:t>: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8629" y="2303043"/>
            <a:ext cx="539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</a:t>
            </a:r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Calculatoare secundare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8629" y="2917889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</a:t>
            </a:r>
            <a:r>
              <a:rPr lang="ro-RO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GB" sz="2400" b="1" dirty="0" err="1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alculatoare</a:t>
            </a:r>
            <a:r>
              <a:rPr lang="en-GB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personale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8629" y="3555334"/>
            <a:ext cx="494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Calculatoarele</a:t>
            </a:r>
            <a:r>
              <a:rPr lang="en-GB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4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principale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34" y="4631845"/>
            <a:ext cx="2848171" cy="1663534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1427" y="342206"/>
            <a:ext cx="64516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3200" b="1" dirty="0">
                <a:ln/>
                <a:solidFill>
                  <a:srgbClr val="E6AF00"/>
                </a:solidFill>
              </a:rPr>
              <a:t>Suntem într-un spital mare. Vrem să dezvoltăm sistemul informatic. Ce tip de calculator este necesar?</a:t>
            </a:r>
            <a:endParaRPr lang="en-GB" sz="3200" b="1" dirty="0">
              <a:ln/>
              <a:solidFill>
                <a:srgbClr val="E6A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9886" y="2235200"/>
            <a:ext cx="463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a) Supercalculatoare;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9886" y="2822469"/>
            <a:ext cx="471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b) Mainframe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9886" y="3417496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c) Minicalculatoare</a:t>
            </a:r>
            <a:endParaRPr lang="en-GB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01" y="3740999"/>
            <a:ext cx="2048739" cy="2617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7" y="4562216"/>
            <a:ext cx="2848171" cy="166353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87573" y="564362"/>
            <a:ext cx="6225301" cy="5059085"/>
            <a:chOff x="-187573" y="564362"/>
            <a:chExt cx="6225301" cy="50590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87573" y="1496680"/>
              <a:ext cx="6225301" cy="4126767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0" y="564362"/>
              <a:ext cx="4396909" cy="2317377"/>
              <a:chOff x="1820115" y="562535"/>
              <a:chExt cx="4396909" cy="23173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1694" y="1530947"/>
                <a:ext cx="2075330" cy="134896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0115" y="562535"/>
                <a:ext cx="3038475" cy="2209800"/>
              </a:xfrm>
              <a:prstGeom prst="rect">
                <a:avLst/>
              </a:prstGeom>
            </p:spPr>
          </p:pic>
        </p:grpSp>
      </p:grpSp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77" y="5723636"/>
            <a:ext cx="1519518" cy="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816</TotalTime>
  <Words>937</Words>
  <Application>Microsoft Office PowerPoint</Application>
  <PresentationFormat>Widescreen</PresentationFormat>
  <Paragraphs>139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Iankovszky</dc:creator>
  <cp:lastModifiedBy>Monica Iankovszky</cp:lastModifiedBy>
  <cp:revision>55</cp:revision>
  <cp:lastPrinted>2017-10-11T14:48:44Z</cp:lastPrinted>
  <dcterms:created xsi:type="dcterms:W3CDTF">2017-09-23T05:14:49Z</dcterms:created>
  <dcterms:modified xsi:type="dcterms:W3CDTF">2017-10-11T14:49:57Z</dcterms:modified>
</cp:coreProperties>
</file>